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72" r:id="rId12"/>
    <p:sldId id="265" r:id="rId13"/>
    <p:sldId id="266" r:id="rId14"/>
    <p:sldId id="267" r:id="rId15"/>
    <p:sldId id="269" r:id="rId16"/>
    <p:sldId id="276" r:id="rId17"/>
    <p:sldId id="273" r:id="rId18"/>
    <p:sldId id="270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0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E74F-3956-4917-9213-2F5B71E3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1F41F-AE45-411D-86A2-68F185D41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7CD3F-EFFC-4A0A-8C72-FDF2A020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42B62-C8F5-41A4-A0C1-0D9CFFD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60158-BCC6-4AE7-97A9-65F7BF73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16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405-5D06-4D4C-8C9F-E9D9A466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50A5B-E5A9-4DA7-A44C-85F062AE8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73BC-7427-4E2E-9FC0-A08E5CF4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C71B-354B-4319-AFC0-9D854794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B1560-B19A-49DA-965E-2F917EB0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10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674BD-C8E1-4467-9136-AA0747622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0DEBF-4107-40F2-9149-AE42A7974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36A1-53BF-4AFA-9B48-1A4EA3C2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40B-A14D-4427-9EFF-4A927239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EA90-5E01-4DAD-A1E3-D54043EB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9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BCBA-B7B8-4778-BE61-F297186B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31770-B407-475A-83ED-D2547533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377B3-F48D-440A-8F74-4FBCACB3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571E0-FC7A-4D75-9D83-BC551962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6AAD4-B4C8-4FE3-AFFF-96810B90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2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22DF-11F7-4F2E-BAC6-7E90CDD3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85438-9159-482F-8766-12435EAB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D099-6FB8-4F36-B35E-441B1465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CB4E6-1DFA-47C3-B089-82344500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5422A-3295-4F75-9109-DCA71006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8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B288-2C3B-46B4-858C-9325E39D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9EE6-D0C1-45D5-AA2A-730F66B5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EBEDA-8BFA-4966-AD7B-5B864FEE0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3D98-B149-4875-AB98-914AC2A7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69AAB-439F-4211-87BB-34529334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0187C-F09A-4778-92A2-3EA65960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57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52E3-B106-4698-B8E6-90A0C97E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24615-29B6-45AB-B90A-AACD433C9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2339E-4596-44D1-A911-EF33A9A8D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A44B5-F5BA-4193-AA16-18C70658C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3D095-6E7B-4FFA-A1C5-3BCBAE54B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D8466-54F3-459A-82B0-6E794FA6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AD394-40C3-4DED-A494-0663CB6A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A00A3-1A43-42CB-BA95-11DEAA03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49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A9C7-122A-4249-8355-C28323BA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F80CF-551B-4263-A42B-F149B902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5C570-EF4A-4C4F-B98B-8035F4F0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266F4-EB33-4ABD-A7FB-341A27ED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13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6CCAA-3E98-4987-8517-1E1E976E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89B1A-0615-4302-9092-34D1F685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CA2F2-1E42-4701-A67C-B0E8546F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1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9248-E51C-4C37-A85D-E3CAAFC8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5BB3-FBC0-41AF-9CD6-5F178396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88499-1728-40DB-85B0-6E7BD1988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CDAA5-059A-42F8-84E2-28F12EC2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9746C-62DE-4C27-9E27-D0F1D98C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4D7B4-9E48-467C-9BFB-1AD83D03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3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4EF1-2E0D-4624-B0CD-5A182C7B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8990F-3072-4679-A04B-D6559A94C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04686-11A1-4AAF-A0E9-A2F9292DB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E4E18-6BAD-4958-8716-CB8F0979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73744-0B08-467E-A864-EC20886E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B21C5-9222-4714-A5CC-9F25F0AC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73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616A13-E78C-4D7D-BF3D-05426109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BDA1E-853D-4DDC-B453-44B8AD49A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E32F-E792-4BC4-9D7D-3A41CC09C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FA800-FCBB-4753-B18C-3E97DA03E89E}" type="datetimeFigureOut">
              <a:rPr lang="en-GB" smtClean="0"/>
              <a:t>26/07/2020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0E6DA-1BCF-414E-867A-23DC5FB6A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C47A1-4E61-4BB8-9AD3-D35CA8F84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C40F7-6008-4699-BADE-C2AFFC42D3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81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1964-8E19-4CD7-987F-42F8AA6F8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5000" dirty="0"/>
              <a:t>STRUCTURED LIGHT ASSISTED REAL-TIME STEREO PHOTOGRAMMETRY FOR ROBOTICS AND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DB386-42E7-4E37-A6E0-80C1221A5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Novel implementation of stereo matching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8D73CC-F0F5-4CAB-B025-A622AFA4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2" y="5349875"/>
            <a:ext cx="1082659" cy="90206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6158912-22E0-4B5B-86A0-FA30ED2A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056" y="5257800"/>
            <a:ext cx="1835888" cy="90532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4C172B4-CB85-4312-A943-435678C43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5" y="5281632"/>
            <a:ext cx="2297117" cy="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RESEARCHING PHASE ON MATLAB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5783C19-E9EA-411C-9535-587F3A643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2333897"/>
            <a:ext cx="5447963" cy="3684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5EFC4-E66A-4E63-ABBC-3309C8F074A9}"/>
              </a:ext>
            </a:extLst>
          </p:cNvPr>
          <p:cNvSpPr txBox="1"/>
          <p:nvPr/>
        </p:nvSpPr>
        <p:spPr>
          <a:xfrm>
            <a:off x="6475228" y="2041451"/>
            <a:ext cx="503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Initial researching phase developed in MATLAB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A321E8-ADAF-444E-969C-C50CDEC9A2A0}"/>
              </a:ext>
            </a:extLst>
          </p:cNvPr>
          <p:cNvSpPr/>
          <p:nvPr/>
        </p:nvSpPr>
        <p:spPr>
          <a:xfrm>
            <a:off x="8746949" y="2558628"/>
            <a:ext cx="496389" cy="87085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089C3-C7C8-4D99-9AA9-95C84811D9C1}"/>
              </a:ext>
            </a:extLst>
          </p:cNvPr>
          <p:cNvSpPr txBox="1"/>
          <p:nvPr/>
        </p:nvSpPr>
        <p:spPr>
          <a:xfrm>
            <a:off x="6475228" y="3546552"/>
            <a:ext cx="5039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Simulated initial grid of point generated over the Middlebury ground-truth images, thus to mimic the real grid produced by the </a:t>
            </a:r>
            <a:r>
              <a:rPr lang="en-GB" sz="2000" dirty="0" err="1"/>
              <a:t>LaDiMo</a:t>
            </a:r>
            <a:r>
              <a:rPr lang="en-GB" sz="2000" dirty="0"/>
              <a:t> device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This procedure is aimed at obtaining initial outcomes relatively to the feasibility of the thought strategy</a:t>
            </a:r>
          </a:p>
        </p:txBody>
      </p:sp>
    </p:spTree>
    <p:extLst>
      <p:ext uri="{BB962C8B-B14F-4D97-AF65-F5344CB8AC3E}">
        <p14:creationId xmlns:p14="http://schemas.microsoft.com/office/powerpoint/2010/main" val="388787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RESEARCHING PHASE ON MATLAB</a:t>
            </a:r>
          </a:p>
        </p:txBody>
      </p:sp>
      <p:pic>
        <p:nvPicPr>
          <p:cNvPr id="5" name="Picture 4" descr="A picture containing indoor, table, small, room&#10;&#10;Description automatically generated">
            <a:extLst>
              <a:ext uri="{FF2B5EF4-FFF2-40B4-BE49-F238E27FC236}">
                <a16:creationId xmlns:a16="http://schemas.microsoft.com/office/drawing/2014/main" id="{81B9DE50-ED56-4A52-B598-99E1F498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2240117"/>
            <a:ext cx="5373189" cy="3645248"/>
          </a:xfrm>
          <a:prstGeom prst="rect">
            <a:avLst/>
          </a:prstGeom>
        </p:spPr>
      </p:pic>
      <p:pic>
        <p:nvPicPr>
          <p:cNvPr id="8" name="Picture 7" descr="A picture containing outdoor, flying, photo, air&#10;&#10;Description automatically generated">
            <a:extLst>
              <a:ext uri="{FF2B5EF4-FFF2-40B4-BE49-F238E27FC236}">
                <a16:creationId xmlns:a16="http://schemas.microsoft.com/office/drawing/2014/main" id="{EBB1FFF7-2396-476F-B2ED-624608C25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77" y="1542825"/>
            <a:ext cx="3779171" cy="2519916"/>
          </a:xfrm>
          <a:prstGeom prst="rect">
            <a:avLst/>
          </a:prstGeom>
        </p:spPr>
      </p:pic>
      <p:pic>
        <p:nvPicPr>
          <p:cNvPr id="10" name="Picture 9" descr="A picture containing snow, ship, covered, table&#10;&#10;Description automatically generated">
            <a:extLst>
              <a:ext uri="{FF2B5EF4-FFF2-40B4-BE49-F238E27FC236}">
                <a16:creationId xmlns:a16="http://schemas.microsoft.com/office/drawing/2014/main" id="{88C08142-798D-44DE-9C66-235E7D82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78" y="4198613"/>
            <a:ext cx="3779170" cy="2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IMPLEMENTATION ON DATABASE IMAGES</a:t>
            </a:r>
          </a:p>
        </p:txBody>
      </p:sp>
      <p:pic>
        <p:nvPicPr>
          <p:cNvPr id="5" name="Picture 4" descr="A picture containing indoor, table, photo, sitting&#10;&#10;Description automatically generated">
            <a:extLst>
              <a:ext uri="{FF2B5EF4-FFF2-40B4-BE49-F238E27FC236}">
                <a16:creationId xmlns:a16="http://schemas.microsoft.com/office/drawing/2014/main" id="{C6571A26-FF01-40D0-87F6-525A26AC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6" y="1903614"/>
            <a:ext cx="5051528" cy="3397549"/>
          </a:xfrm>
          <a:prstGeom prst="rect">
            <a:avLst/>
          </a:prstGeom>
        </p:spPr>
      </p:pic>
      <p:pic>
        <p:nvPicPr>
          <p:cNvPr id="7" name="Picture 6" descr="A picture containing indoor, photo, table, snow&#10;&#10;Description automatically generated">
            <a:extLst>
              <a:ext uri="{FF2B5EF4-FFF2-40B4-BE49-F238E27FC236}">
                <a16:creationId xmlns:a16="http://schemas.microsoft.com/office/drawing/2014/main" id="{0565EFED-B2E8-456A-9832-4A7E4A995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1916684"/>
            <a:ext cx="5012665" cy="3371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B679A-961A-4201-8B94-099CFA37C3A4}"/>
              </a:ext>
            </a:extLst>
          </p:cNvPr>
          <p:cNvSpPr txBox="1"/>
          <p:nvPr/>
        </p:nvSpPr>
        <p:spPr>
          <a:xfrm>
            <a:off x="722811" y="5794744"/>
            <a:ext cx="501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Median filtered disparity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77EE-18FE-4E76-B8E6-36E9556876B1}"/>
              </a:ext>
            </a:extLst>
          </p:cNvPr>
          <p:cNvSpPr txBox="1"/>
          <p:nvPr/>
        </p:nvSpPr>
        <p:spPr>
          <a:xfrm>
            <a:off x="6481725" y="5794744"/>
            <a:ext cx="501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Bilateral filtered disparity map</a:t>
            </a:r>
          </a:p>
        </p:txBody>
      </p:sp>
    </p:spTree>
    <p:extLst>
      <p:ext uri="{BB962C8B-B14F-4D97-AF65-F5344CB8AC3E}">
        <p14:creationId xmlns:p14="http://schemas.microsoft.com/office/powerpoint/2010/main" val="416140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IMPLEMENTATION ON REAL IMAGES</a:t>
            </a:r>
          </a:p>
        </p:txBody>
      </p:sp>
      <p:pic>
        <p:nvPicPr>
          <p:cNvPr id="7" name="Picture 6" descr="A person sitting on a chair&#10;&#10;Description automatically generated">
            <a:extLst>
              <a:ext uri="{FF2B5EF4-FFF2-40B4-BE49-F238E27FC236}">
                <a16:creationId xmlns:a16="http://schemas.microsoft.com/office/drawing/2014/main" id="{48FDA39F-3E8C-4358-B379-BB76750D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0" y="1586144"/>
            <a:ext cx="4355055" cy="4239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D740D9-CF00-495C-A94C-A35C7BF8FA84}"/>
              </a:ext>
            </a:extLst>
          </p:cNvPr>
          <p:cNvSpPr txBox="1"/>
          <p:nvPr/>
        </p:nvSpPr>
        <p:spPr>
          <a:xfrm>
            <a:off x="722811" y="6004558"/>
            <a:ext cx="435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Left initial RGB rectified stereo image obtained with </a:t>
            </a:r>
            <a:r>
              <a:rPr lang="en-GB" sz="2000" i="1" dirty="0"/>
              <a:t>4-eye </a:t>
            </a:r>
            <a:r>
              <a:rPr lang="en-GB" sz="2000" dirty="0"/>
              <a:t>device</a:t>
            </a:r>
          </a:p>
        </p:txBody>
      </p:sp>
      <p:pic>
        <p:nvPicPr>
          <p:cNvPr id="11" name="Picture 10" descr="A picture containing window, light, person, sitting&#10;&#10;Description automatically generated">
            <a:extLst>
              <a:ext uri="{FF2B5EF4-FFF2-40B4-BE49-F238E27FC236}">
                <a16:creationId xmlns:a16="http://schemas.microsoft.com/office/drawing/2014/main" id="{53A61FA9-FA5B-4657-BCC9-89C46D307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51" y="2126322"/>
            <a:ext cx="5201597" cy="3158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B178C-4B08-47E1-B708-D4DB3BF0B3AC}"/>
              </a:ext>
            </a:extLst>
          </p:cNvPr>
          <p:cNvSpPr txBox="1"/>
          <p:nvPr/>
        </p:nvSpPr>
        <p:spPr>
          <a:xfrm>
            <a:off x="6887865" y="6004558"/>
            <a:ext cx="435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Left initial rectified stereo image obtained with </a:t>
            </a:r>
            <a:r>
              <a:rPr lang="en-GB" sz="2000" i="1" dirty="0"/>
              <a:t>micro </a:t>
            </a:r>
            <a:r>
              <a:rPr lang="en-GB" sz="2000" dirty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279496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RESEARCHING PHASE RESULTS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3FEFB049-7425-4EB9-AB73-398451A90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3509" r="8107" b="9888"/>
          <a:stretch/>
        </p:blipFill>
        <p:spPr>
          <a:xfrm>
            <a:off x="4360540" y="2804159"/>
            <a:ext cx="3907366" cy="2664823"/>
          </a:xfrm>
          <a:prstGeom prst="rect">
            <a:avLst/>
          </a:prstGeom>
        </p:spPr>
      </p:pic>
      <p:pic>
        <p:nvPicPr>
          <p:cNvPr id="7" name="Picture 6" descr="A picture containing indoor, table, room, small&#10;&#10;Description automatically generated">
            <a:extLst>
              <a:ext uri="{FF2B5EF4-FFF2-40B4-BE49-F238E27FC236}">
                <a16:creationId xmlns:a16="http://schemas.microsoft.com/office/drawing/2014/main" id="{BFFBA541-B4E9-4306-BC66-EE7A38DAF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4293847"/>
            <a:ext cx="3446642" cy="2338250"/>
          </a:xfrm>
          <a:prstGeom prst="rect">
            <a:avLst/>
          </a:prstGeom>
        </p:spPr>
      </p:pic>
      <p:pic>
        <p:nvPicPr>
          <p:cNvPr id="9" name="Picture 8" descr="A picture containing indoor, table, small, room&#10;&#10;Description automatically generated">
            <a:extLst>
              <a:ext uri="{FF2B5EF4-FFF2-40B4-BE49-F238E27FC236}">
                <a16:creationId xmlns:a16="http://schemas.microsoft.com/office/drawing/2014/main" id="{A1C7EC28-B3C5-4F08-A12C-E592E2838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1633377"/>
            <a:ext cx="3446642" cy="2338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D1710-F9DE-47DF-AF58-56E1910071EF}"/>
              </a:ext>
            </a:extLst>
          </p:cNvPr>
          <p:cNvSpPr txBox="1"/>
          <p:nvPr/>
        </p:nvSpPr>
        <p:spPr>
          <a:xfrm>
            <a:off x="8621487" y="1675099"/>
            <a:ext cx="2908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Results obtained in MATLAB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FFB0217-1FBB-48DF-9E37-18465895933F}"/>
              </a:ext>
            </a:extLst>
          </p:cNvPr>
          <p:cNvSpPr/>
          <p:nvPr/>
        </p:nvSpPr>
        <p:spPr>
          <a:xfrm>
            <a:off x="9892938" y="2520145"/>
            <a:ext cx="365760" cy="7078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121FC-26F0-4398-9C4D-B2BB178EE041}"/>
              </a:ext>
            </a:extLst>
          </p:cNvPr>
          <p:cNvSpPr txBox="1"/>
          <p:nvPr/>
        </p:nvSpPr>
        <p:spPr>
          <a:xfrm>
            <a:off x="8621487" y="3429000"/>
            <a:ext cx="3126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Generated implementing a simple version of the SGM algorithm and using information from a simulated grid of point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Result not perfect but feasibility of the strategy proven</a:t>
            </a:r>
          </a:p>
        </p:txBody>
      </p:sp>
    </p:spTree>
    <p:extLst>
      <p:ext uri="{BB962C8B-B14F-4D97-AF65-F5344CB8AC3E}">
        <p14:creationId xmlns:p14="http://schemas.microsoft.com/office/powerpoint/2010/main" val="410139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OPENCV BASELINE RESULTS</a:t>
            </a:r>
          </a:p>
        </p:txBody>
      </p:sp>
      <p:pic>
        <p:nvPicPr>
          <p:cNvPr id="7" name="Picture 6" descr="A picture containing table, person, photo, people&#10;&#10;Description automatically generated">
            <a:extLst>
              <a:ext uri="{FF2B5EF4-FFF2-40B4-BE49-F238E27FC236}">
                <a16:creationId xmlns:a16="http://schemas.microsoft.com/office/drawing/2014/main" id="{BA582DF7-CEAA-45C4-8CF1-D4408ADA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6" y="1804783"/>
            <a:ext cx="5194686" cy="3501805"/>
          </a:xfrm>
          <a:prstGeom prst="rect">
            <a:avLst/>
          </a:prstGeom>
        </p:spPr>
      </p:pic>
      <p:pic>
        <p:nvPicPr>
          <p:cNvPr id="9" name="Picture 8" descr="A picture containing cake, photo, sitting, table&#10;&#10;Description automatically generated">
            <a:extLst>
              <a:ext uri="{FF2B5EF4-FFF2-40B4-BE49-F238E27FC236}">
                <a16:creationId xmlns:a16="http://schemas.microsoft.com/office/drawing/2014/main" id="{BC6A53E1-A5E2-4C92-AE25-AA4A1ACE2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49" y="1808164"/>
            <a:ext cx="5189674" cy="3501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8394B9-2894-4341-9B45-5C6078BF8525}"/>
              </a:ext>
            </a:extLst>
          </p:cNvPr>
          <p:cNvSpPr txBox="1"/>
          <p:nvPr/>
        </p:nvSpPr>
        <p:spPr>
          <a:xfrm>
            <a:off x="513366" y="5711180"/>
            <a:ext cx="5189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Ground truth image from Middlebury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8A203-2CFB-4CA9-A21C-4FB29C27637B}"/>
              </a:ext>
            </a:extLst>
          </p:cNvPr>
          <p:cNvSpPr txBox="1"/>
          <p:nvPr/>
        </p:nvSpPr>
        <p:spPr>
          <a:xfrm>
            <a:off x="6483950" y="5557292"/>
            <a:ext cx="5189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Disparity result obtained applying OpenCV built-in method </a:t>
            </a:r>
            <a:r>
              <a:rPr lang="en-GB" sz="2000" i="1" dirty="0" err="1"/>
              <a:t>stereoSGBM</a:t>
            </a:r>
            <a:r>
              <a:rPr lang="en-GB" sz="2000" i="1" dirty="0"/>
              <a:t>()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203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DERIVATIVE BASED METHODS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394B9-2894-4341-9B45-5C6078BF8525}"/>
              </a:ext>
            </a:extLst>
          </p:cNvPr>
          <p:cNvSpPr txBox="1"/>
          <p:nvPr/>
        </p:nvSpPr>
        <p:spPr>
          <a:xfrm>
            <a:off x="513366" y="5711180"/>
            <a:ext cx="5189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Initial left grayscale image with simulated grid overlapped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8A203-2CFB-4CA9-A21C-4FB29C27637B}"/>
              </a:ext>
            </a:extLst>
          </p:cNvPr>
          <p:cNvSpPr txBox="1"/>
          <p:nvPr/>
        </p:nvSpPr>
        <p:spPr>
          <a:xfrm>
            <a:off x="6483950" y="5711180"/>
            <a:ext cx="5189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Disparity result obtained applying the derivative based designed algorithm</a:t>
            </a:r>
          </a:p>
        </p:txBody>
      </p:sp>
      <p:pic>
        <p:nvPicPr>
          <p:cNvPr id="8" name="Picture 7" descr="A motorcycle parked in front of a building&#10;&#10;Description automatically generated">
            <a:extLst>
              <a:ext uri="{FF2B5EF4-FFF2-40B4-BE49-F238E27FC236}">
                <a16:creationId xmlns:a16="http://schemas.microsoft.com/office/drawing/2014/main" id="{38774F76-50AE-4932-9F28-4E5B66DD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5" y="1906227"/>
            <a:ext cx="5189673" cy="3501803"/>
          </a:xfrm>
          <a:prstGeom prst="rect">
            <a:avLst/>
          </a:prstGeom>
        </p:spPr>
      </p:pic>
      <p:pic>
        <p:nvPicPr>
          <p:cNvPr id="13" name="Picture 12" descr="A picture containing table, snow, photo, sitting&#10;&#10;Description automatically generated">
            <a:extLst>
              <a:ext uri="{FF2B5EF4-FFF2-40B4-BE49-F238E27FC236}">
                <a16:creationId xmlns:a16="http://schemas.microsoft.com/office/drawing/2014/main" id="{71552A5A-93F9-4A36-8F53-977AE47BB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55" y="1906227"/>
            <a:ext cx="5200268" cy="34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DERIVATIVE METHOD RESULTS WITH REAL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A038F-A958-408F-A96E-D01A7B240D6E}"/>
              </a:ext>
            </a:extLst>
          </p:cNvPr>
          <p:cNvSpPr txBox="1"/>
          <p:nvPr/>
        </p:nvSpPr>
        <p:spPr>
          <a:xfrm>
            <a:off x="722811" y="5762144"/>
            <a:ext cx="50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Left RGB </a:t>
            </a:r>
            <a:r>
              <a:rPr lang="en-GB" sz="2000" i="1" dirty="0"/>
              <a:t>micro </a:t>
            </a:r>
            <a:r>
              <a:rPr lang="en-GB" sz="2000" dirty="0"/>
              <a:t>left stereo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F7070-B4E8-46A8-924F-F61026931CB5}"/>
              </a:ext>
            </a:extLst>
          </p:cNvPr>
          <p:cNvSpPr txBox="1"/>
          <p:nvPr/>
        </p:nvSpPr>
        <p:spPr>
          <a:xfrm>
            <a:off x="6690558" y="5762144"/>
            <a:ext cx="50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Final denser point cloud</a:t>
            </a:r>
          </a:p>
        </p:txBody>
      </p:sp>
      <p:pic>
        <p:nvPicPr>
          <p:cNvPr id="6" name="Picture 5" descr="A picture containing wave, surfing&#10;&#10;Description automatically generated">
            <a:extLst>
              <a:ext uri="{FF2B5EF4-FFF2-40B4-BE49-F238E27FC236}">
                <a16:creationId xmlns:a16="http://schemas.microsoft.com/office/drawing/2014/main" id="{C6B087CF-69BF-4E6D-B7EB-88FC7E6BA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2153"/>
          <a:stretch/>
        </p:blipFill>
        <p:spPr>
          <a:xfrm>
            <a:off x="6464782" y="2342605"/>
            <a:ext cx="5152453" cy="3107899"/>
          </a:xfrm>
          <a:prstGeom prst="rect">
            <a:avLst/>
          </a:prstGeom>
        </p:spPr>
      </p:pic>
      <p:pic>
        <p:nvPicPr>
          <p:cNvPr id="11" name="Picture 10" descr="A picture containing window, light, person, sitting&#10;&#10;Description automatically generated">
            <a:extLst>
              <a:ext uri="{FF2B5EF4-FFF2-40B4-BE49-F238E27FC236}">
                <a16:creationId xmlns:a16="http://schemas.microsoft.com/office/drawing/2014/main" id="{E20820CB-6A94-485E-8A80-125FD6DE9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2347893"/>
            <a:ext cx="5091317" cy="30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DERIVATIVE METHOD RESULTS WITH REAL IMAGES</a:t>
            </a:r>
          </a:p>
        </p:txBody>
      </p:sp>
      <p:pic>
        <p:nvPicPr>
          <p:cNvPr id="5" name="Picture 4" descr="A picture containing water, room&#10;&#10;Description automatically generated">
            <a:extLst>
              <a:ext uri="{FF2B5EF4-FFF2-40B4-BE49-F238E27FC236}">
                <a16:creationId xmlns:a16="http://schemas.microsoft.com/office/drawing/2014/main" id="{9DE79E81-45FE-42CF-8CC3-D3A0E1EA0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48" y="1640160"/>
            <a:ext cx="4619500" cy="4142331"/>
          </a:xfrm>
          <a:prstGeom prst="rect">
            <a:avLst/>
          </a:prstGeom>
        </p:spPr>
      </p:pic>
      <p:pic>
        <p:nvPicPr>
          <p:cNvPr id="7" name="Picture 6" descr="A person sitting on a chair&#10;&#10;Description automatically generated">
            <a:extLst>
              <a:ext uri="{FF2B5EF4-FFF2-40B4-BE49-F238E27FC236}">
                <a16:creationId xmlns:a16="http://schemas.microsoft.com/office/drawing/2014/main" id="{648D6955-A4CA-49A1-B989-0B46C71D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1640162"/>
            <a:ext cx="4422925" cy="4142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A038F-A958-408F-A96E-D01A7B240D6E}"/>
              </a:ext>
            </a:extLst>
          </p:cNvPr>
          <p:cNvSpPr txBox="1"/>
          <p:nvPr/>
        </p:nvSpPr>
        <p:spPr>
          <a:xfrm>
            <a:off x="421850" y="6005044"/>
            <a:ext cx="502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Left RGB </a:t>
            </a:r>
            <a:r>
              <a:rPr lang="en-GB" sz="2000" i="1" dirty="0"/>
              <a:t>4-eye </a:t>
            </a:r>
            <a:r>
              <a:rPr lang="en-GB" sz="2000" dirty="0"/>
              <a:t>left stereo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F7070-B4E8-46A8-924F-F61026931CB5}"/>
              </a:ext>
            </a:extLst>
          </p:cNvPr>
          <p:cNvSpPr txBox="1"/>
          <p:nvPr/>
        </p:nvSpPr>
        <p:spPr>
          <a:xfrm>
            <a:off x="6707975" y="5962199"/>
            <a:ext cx="502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Final denser point cloud with initial cloud overlapped</a:t>
            </a:r>
          </a:p>
        </p:txBody>
      </p:sp>
    </p:spTree>
    <p:extLst>
      <p:ext uri="{BB962C8B-B14F-4D97-AF65-F5344CB8AC3E}">
        <p14:creationId xmlns:p14="http://schemas.microsoft.com/office/powerpoint/2010/main" val="270549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RESULTS AND DISCUSSION</a:t>
            </a:r>
          </a:p>
          <a:p>
            <a:pPr algn="ctr"/>
            <a:r>
              <a:rPr lang="en-GB" sz="2600" dirty="0">
                <a:latin typeface="+mj-lt"/>
              </a:rPr>
              <a:t>DISCUSSION AND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69D10-D54C-4F1A-88A5-2F1F477DE08E}"/>
              </a:ext>
            </a:extLst>
          </p:cNvPr>
          <p:cNvSpPr txBox="1"/>
          <p:nvPr/>
        </p:nvSpPr>
        <p:spPr>
          <a:xfrm>
            <a:off x="1127051" y="1406953"/>
            <a:ext cx="49689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Designed derivative based algorithm gives the best trade-off considering accuracy and computational cost</a:t>
            </a:r>
          </a:p>
          <a:p>
            <a:pPr algn="ctr"/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SGM based method appears to reach a high level of accuracy, however the execution time cannot theoretically provide a feasible real time application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In general the outcomes obtained seem promising for carrying out a real-time implementation of the algorithm, achieving an accurate dense point cloud of the analysed scene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314F5-DCE5-4307-BBD7-7D85D6A16536}"/>
              </a:ext>
            </a:extLst>
          </p:cNvPr>
          <p:cNvSpPr txBox="1"/>
          <p:nvPr/>
        </p:nvSpPr>
        <p:spPr>
          <a:xfrm>
            <a:off x="6561199" y="1406953"/>
            <a:ext cx="496894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Considering the overall project: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Further improvements should be provided to the code in order to guarantee a real-time execution</a:t>
            </a:r>
          </a:p>
          <a:p>
            <a:pPr algn="ctr"/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However, considering the linearity of the designed code, a potential real-time implementation can be assumed as certainly feasible by applying the derivative based algorithm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That algorithm can be then tuned thus to ensure different levels of accuracy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Further improvement aimed at enhance the densification for small objects will be developed</a:t>
            </a:r>
          </a:p>
        </p:txBody>
      </p:sp>
    </p:spTree>
    <p:extLst>
      <p:ext uri="{BB962C8B-B14F-4D97-AF65-F5344CB8AC3E}">
        <p14:creationId xmlns:p14="http://schemas.microsoft.com/office/powerpoint/2010/main" val="414546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78959-9FB0-4D71-8898-492CC2A2A5A8}"/>
              </a:ext>
            </a:extLst>
          </p:cNvPr>
          <p:cNvSpPr txBox="1"/>
          <p:nvPr/>
        </p:nvSpPr>
        <p:spPr>
          <a:xfrm>
            <a:off x="3204754" y="1006844"/>
            <a:ext cx="5277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+mj-lt"/>
              </a:rPr>
              <a:t>Building of dense and accurate disparity map for correct depth estimation of a scene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DCC9DE6-B9A2-4A16-8B11-EF35284347D9}"/>
              </a:ext>
            </a:extLst>
          </p:cNvPr>
          <p:cNvSpPr/>
          <p:nvPr/>
        </p:nvSpPr>
        <p:spPr>
          <a:xfrm rot="1790183">
            <a:off x="3487560" y="1805807"/>
            <a:ext cx="374469" cy="1236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3D22607-9053-4FB1-AFE9-DF9963CA182C}"/>
              </a:ext>
            </a:extLst>
          </p:cNvPr>
          <p:cNvSpPr/>
          <p:nvPr/>
        </p:nvSpPr>
        <p:spPr>
          <a:xfrm rot="19953317">
            <a:off x="7859933" y="1805806"/>
            <a:ext cx="374469" cy="1236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2AA46-AF01-49AC-9BD4-05109AACA86B}"/>
              </a:ext>
            </a:extLst>
          </p:cNvPr>
          <p:cNvSpPr txBox="1"/>
          <p:nvPr/>
        </p:nvSpPr>
        <p:spPr>
          <a:xfrm>
            <a:off x="1715810" y="3120055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latin typeface="+mj-lt"/>
              </a:rPr>
              <a:t>Standard based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77BBC-CE65-4EDA-B926-BF6866D294FB}"/>
              </a:ext>
            </a:extLst>
          </p:cNvPr>
          <p:cNvSpPr txBox="1"/>
          <p:nvPr/>
        </p:nvSpPr>
        <p:spPr>
          <a:xfrm>
            <a:off x="6616333" y="3120054"/>
            <a:ext cx="3714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latin typeface="+mj-lt"/>
              </a:rPr>
              <a:t>Deep learning based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3EE8C-4E68-4B66-89AD-1DA382CADC9A}"/>
              </a:ext>
            </a:extLst>
          </p:cNvPr>
          <p:cNvSpPr txBox="1"/>
          <p:nvPr/>
        </p:nvSpPr>
        <p:spPr>
          <a:xfrm>
            <a:off x="1824668" y="3611863"/>
            <a:ext cx="3243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Accurate in multiple situations but generally slow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BE3C3-B730-43BF-BC45-F1D87585A1CC}"/>
              </a:ext>
            </a:extLst>
          </p:cNvPr>
          <p:cNvSpPr txBox="1"/>
          <p:nvPr/>
        </p:nvSpPr>
        <p:spPr>
          <a:xfrm>
            <a:off x="6913452" y="3611863"/>
            <a:ext cx="3169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Generally fast but suffer from domain shift problem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6F383-C829-4E9F-81FB-6C5C79720D51}"/>
              </a:ext>
            </a:extLst>
          </p:cNvPr>
          <p:cNvSpPr txBox="1"/>
          <p:nvPr/>
        </p:nvSpPr>
        <p:spPr>
          <a:xfrm>
            <a:off x="4419600" y="4708921"/>
            <a:ext cx="335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>
                <a:latin typeface="+mj-lt"/>
              </a:rPr>
              <a:t>Our algorithm</a:t>
            </a:r>
          </a:p>
          <a:p>
            <a:pPr algn="ctr"/>
            <a:r>
              <a:rPr lang="en-GB" sz="2000" dirty="0"/>
              <a:t>Based on standard strategy but exploit initial information for accelerating the process </a:t>
            </a:r>
            <a:r>
              <a:rPr lang="en-GB" sz="20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83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1964-8E19-4CD7-987F-42F8AA6F8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5000" dirty="0"/>
              <a:t>STRUCTURED LIGHT ASSISTED REAL-TIME STEREO PHOTOGRAMMETRY FOR ROBOTICS AND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DB386-42E7-4E37-A6E0-80C1221A5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Novel implementation of stereo matching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8D73CC-F0F5-4CAB-B025-A622AFA4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12" y="5349875"/>
            <a:ext cx="1082659" cy="90206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6158912-22E0-4B5B-86A0-FA30ED2A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056" y="5257800"/>
            <a:ext cx="1835888" cy="90532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4C172B4-CB85-4312-A943-435678C43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5" y="5281632"/>
            <a:ext cx="2297117" cy="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9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THEORETICAL BACKGROUND</a:t>
            </a:r>
          </a:p>
          <a:p>
            <a:pPr algn="ctr"/>
            <a:r>
              <a:rPr lang="en-GB" sz="2600" dirty="0">
                <a:latin typeface="+mj-lt"/>
              </a:rPr>
              <a:t>EPIPOLAR GEOMETRY</a:t>
            </a:r>
          </a:p>
        </p:txBody>
      </p:sp>
      <p:pic>
        <p:nvPicPr>
          <p:cNvPr id="5" name="Picture 4" descr="A picture containing table, person, holding, air&#10;&#10;Description automatically generated">
            <a:extLst>
              <a:ext uri="{FF2B5EF4-FFF2-40B4-BE49-F238E27FC236}">
                <a16:creationId xmlns:a16="http://schemas.microsoft.com/office/drawing/2014/main" id="{704AAF0E-B2BC-4F1E-A4A3-2C39CE5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95" y="2299456"/>
            <a:ext cx="4997505" cy="3331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8C988-EC57-4600-8E56-1E3F5D564B3C}"/>
              </a:ext>
            </a:extLst>
          </p:cNvPr>
          <p:cNvSpPr txBox="1"/>
          <p:nvPr/>
        </p:nvSpPr>
        <p:spPr>
          <a:xfrm>
            <a:off x="6939515" y="1743866"/>
            <a:ext cx="4214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Estimation of a disparity map is focused on the concept of </a:t>
            </a:r>
            <a:r>
              <a:rPr lang="en-GB" sz="2200" dirty="0" err="1"/>
              <a:t>epipolar</a:t>
            </a:r>
            <a:r>
              <a:rPr lang="en-GB" sz="2200" dirty="0"/>
              <a:t> geometry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341F627-BB19-4255-94C4-E6750CBE2450}"/>
              </a:ext>
            </a:extLst>
          </p:cNvPr>
          <p:cNvSpPr/>
          <p:nvPr/>
        </p:nvSpPr>
        <p:spPr>
          <a:xfrm>
            <a:off x="8811857" y="2896408"/>
            <a:ext cx="470263" cy="101890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8B52BC-97BE-4C49-9F98-A4588982B5C9}"/>
              </a:ext>
            </a:extLst>
          </p:cNvPr>
          <p:cNvGrpSpPr/>
          <p:nvPr/>
        </p:nvGrpSpPr>
        <p:grpSpPr>
          <a:xfrm>
            <a:off x="7327045" y="3959857"/>
            <a:ext cx="3910150" cy="2399056"/>
            <a:chOff x="7244314" y="4358301"/>
            <a:chExt cx="3910150" cy="23990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2C54E6-34C1-4BA8-A336-1FFD068C4FD4}"/>
                    </a:ext>
                  </a:extLst>
                </p:cNvPr>
                <p:cNvSpPr txBox="1"/>
                <p:nvPr/>
              </p:nvSpPr>
              <p:spPr>
                <a:xfrm>
                  <a:off x="7244315" y="4358301"/>
                  <a:ext cx="3910149" cy="712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Pixel correspondence:</a:t>
                  </a:r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0=</m:t>
                        </m:r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2C54E6-34C1-4BA8-A336-1FFD068C4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4315" y="4358301"/>
                  <a:ext cx="3910149" cy="712375"/>
                </a:xfrm>
                <a:prstGeom prst="rect">
                  <a:avLst/>
                </a:prstGeom>
                <a:blipFill>
                  <a:blip r:embed="rId3"/>
                  <a:stretch>
                    <a:fillRect l="-1404" t="-5172" b="-17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344CBB-F52F-475B-B4EE-7E85D3EB9398}"/>
                    </a:ext>
                  </a:extLst>
                </p:cNvPr>
                <p:cNvSpPr txBox="1"/>
                <p:nvPr/>
              </p:nvSpPr>
              <p:spPr>
                <a:xfrm>
                  <a:off x="7244314" y="5070676"/>
                  <a:ext cx="3849189" cy="7342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Rectification:</a:t>
                  </a:r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′−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GB" sz="2000" b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344CBB-F52F-475B-B4EE-7E85D3EB9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4314" y="5070676"/>
                  <a:ext cx="3849189" cy="734240"/>
                </a:xfrm>
                <a:prstGeom prst="rect">
                  <a:avLst/>
                </a:prstGeom>
                <a:blipFill>
                  <a:blip r:embed="rId4"/>
                  <a:stretch>
                    <a:fillRect l="-1426" t="-41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5F21E8-7D4E-4AFF-9585-136E0AB9B156}"/>
                    </a:ext>
                  </a:extLst>
                </p:cNvPr>
                <p:cNvSpPr txBox="1"/>
                <p:nvPr/>
              </p:nvSpPr>
              <p:spPr>
                <a:xfrm>
                  <a:off x="7244314" y="5783051"/>
                  <a:ext cx="3849189" cy="974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Disparity computation:</a:t>
                  </a:r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5F21E8-7D4E-4AFF-9585-136E0AB9B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4314" y="5783051"/>
                  <a:ext cx="3849189" cy="974306"/>
                </a:xfrm>
                <a:prstGeom prst="rect">
                  <a:avLst/>
                </a:prstGeom>
                <a:blipFill>
                  <a:blip r:embed="rId5"/>
                  <a:stretch>
                    <a:fillRect l="-1426" t="-3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838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THEORETICAL BACKGROUND</a:t>
            </a:r>
          </a:p>
          <a:p>
            <a:pPr algn="ctr"/>
            <a:r>
              <a:rPr lang="en-GB" sz="2600" dirty="0">
                <a:latin typeface="+mj-lt"/>
              </a:rPr>
              <a:t>STEREO MATCHING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56D33-265A-420F-963E-2DA8B09D9D76}"/>
              </a:ext>
            </a:extLst>
          </p:cNvPr>
          <p:cNvSpPr txBox="1"/>
          <p:nvPr/>
        </p:nvSpPr>
        <p:spPr>
          <a:xfrm>
            <a:off x="722811" y="2368731"/>
            <a:ext cx="4659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Standard stereo matching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0F3A-BBA9-415F-A7CE-F5DED6264D5A}"/>
              </a:ext>
            </a:extLst>
          </p:cNvPr>
          <p:cNvSpPr txBox="1"/>
          <p:nvPr/>
        </p:nvSpPr>
        <p:spPr>
          <a:xfrm>
            <a:off x="6810105" y="2368731"/>
            <a:ext cx="4659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Deep learning based algorithms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09C8BB-72B1-48D1-AC1F-8768B44B54DA}"/>
              </a:ext>
            </a:extLst>
          </p:cNvPr>
          <p:cNvGrpSpPr/>
          <p:nvPr/>
        </p:nvGrpSpPr>
        <p:grpSpPr>
          <a:xfrm>
            <a:off x="722811" y="3091544"/>
            <a:ext cx="4659086" cy="2938805"/>
            <a:chOff x="722811" y="3091544"/>
            <a:chExt cx="4659086" cy="29388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13A03E-E062-4CB3-B0A6-3E5F5FB57A2F}"/>
                </a:ext>
              </a:extLst>
            </p:cNvPr>
            <p:cNvSpPr txBox="1"/>
            <p:nvPr/>
          </p:nvSpPr>
          <p:spPr>
            <a:xfrm>
              <a:off x="722811" y="3091544"/>
              <a:ext cx="46590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Generic pipeline of these methods: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Matching cost computation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Cost aggregation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Disparity computation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Disparity refinement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4410C6-2F7C-47F7-B1AE-EC3C40CDB31D}"/>
                </a:ext>
              </a:extLst>
            </p:cNvPr>
            <p:cNvSpPr txBox="1"/>
            <p:nvPr/>
          </p:nvSpPr>
          <p:spPr>
            <a:xfrm>
              <a:off x="722811" y="5014686"/>
              <a:ext cx="46590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Two main families: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Local or area-based algorithms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r>
                <a:rPr lang="en-GB" sz="2000" dirty="0"/>
                <a:t>Global methods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026C8-D5BB-4A2F-A25E-51960EEB1FBA}"/>
              </a:ext>
            </a:extLst>
          </p:cNvPr>
          <p:cNvSpPr txBox="1"/>
          <p:nvPr/>
        </p:nvSpPr>
        <p:spPr>
          <a:xfrm>
            <a:off x="6810105" y="3091544"/>
            <a:ext cx="4720043" cy="293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Most of the current state-of-the-art implementations are based on this approach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In general: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Main pipeline based on standard methods </a:t>
            </a:r>
            <a:r>
              <a:rPr lang="en-GB" sz="2000" dirty="0">
                <a:sym typeface="Wingdings" panose="05000000000000000000" pitchFamily="2" charset="2"/>
              </a:rPr>
              <a:t> local or global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>
                <a:sym typeface="Wingdings" panose="05000000000000000000" pitchFamily="2" charset="2"/>
              </a:rPr>
              <a:t>Parameters are finely tuned exploiting a Convolutional Neural Network (CNN)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0109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HARDWARE AND SOFTWARE ENVIRONMENT</a:t>
            </a:r>
          </a:p>
          <a:p>
            <a:pPr algn="ctr"/>
            <a:r>
              <a:rPr lang="en-GB" sz="2600" dirty="0">
                <a:latin typeface="+mj-lt"/>
              </a:rPr>
              <a:t>MIDDLEBURY DATASET</a:t>
            </a:r>
          </a:p>
        </p:txBody>
      </p:sp>
      <p:pic>
        <p:nvPicPr>
          <p:cNvPr id="5" name="Picture 4" descr="A motorcycle parked in front of a building&#10;&#10;Description automatically generated">
            <a:extLst>
              <a:ext uri="{FF2B5EF4-FFF2-40B4-BE49-F238E27FC236}">
                <a16:creationId xmlns:a16="http://schemas.microsoft.com/office/drawing/2014/main" id="{7A194CD2-0694-4187-91C6-6F918425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2" y="1617174"/>
            <a:ext cx="3475817" cy="2345356"/>
          </a:xfrm>
          <a:prstGeom prst="rect">
            <a:avLst/>
          </a:prstGeom>
        </p:spPr>
      </p:pic>
      <p:pic>
        <p:nvPicPr>
          <p:cNvPr id="7" name="Picture 6" descr="A picture containing table, person, photo, people&#10;&#10;Description automatically generated">
            <a:extLst>
              <a:ext uri="{FF2B5EF4-FFF2-40B4-BE49-F238E27FC236}">
                <a16:creationId xmlns:a16="http://schemas.microsoft.com/office/drawing/2014/main" id="{8E97FDCE-1BFB-46C2-A5CB-7074FFCE6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2" y="4172752"/>
            <a:ext cx="3475817" cy="2343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C75E2-AABC-463C-BA2F-5D73B949CD4C}"/>
              </a:ext>
            </a:extLst>
          </p:cNvPr>
          <p:cNvSpPr txBox="1"/>
          <p:nvPr/>
        </p:nvSpPr>
        <p:spPr>
          <a:xfrm>
            <a:off x="6096001" y="1907177"/>
            <a:ext cx="5434148" cy="447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High resolution stereo dataset comprises static indoor scenes and including highly detailed ground-truth disparities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Specifications: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200" dirty="0"/>
              <a:t>33 indoor 6 megapixel dataset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200" dirty="0"/>
              <a:t>Accuracy in disparity estimation of 0.2 pixels on most of the surfaces</a:t>
            </a:r>
          </a:p>
          <a:p>
            <a:pPr algn="ctr"/>
            <a:endParaRPr lang="en-GB" sz="2200" dirty="0"/>
          </a:p>
          <a:p>
            <a:pPr algn="ctr"/>
            <a:r>
              <a:rPr lang="en-GB" sz="2200" dirty="0"/>
              <a:t>Employed for initial testing phase of the designed algorithm  </a:t>
            </a:r>
          </a:p>
          <a:p>
            <a:pPr algn="ctr"/>
            <a:r>
              <a:rPr lang="en-GB" sz="2200" dirty="0"/>
              <a:t>Chosen with respect to KITTI dataset for the higher accuracy of the disparity data</a:t>
            </a:r>
          </a:p>
        </p:txBody>
      </p:sp>
    </p:spTree>
    <p:extLst>
      <p:ext uri="{BB962C8B-B14F-4D97-AF65-F5344CB8AC3E}">
        <p14:creationId xmlns:p14="http://schemas.microsoft.com/office/powerpoint/2010/main" val="391079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HARDWARE AND SOFTWARE ENVIRONMENT</a:t>
            </a:r>
          </a:p>
          <a:p>
            <a:pPr algn="ctr"/>
            <a:r>
              <a:rPr lang="en-GB" sz="2600" dirty="0">
                <a:latin typeface="+mj-lt"/>
              </a:rPr>
              <a:t>LADIMO DEVICE AND IMAGES</a:t>
            </a:r>
          </a:p>
        </p:txBody>
      </p:sp>
      <p:pic>
        <p:nvPicPr>
          <p:cNvPr id="5" name="Picture 4" descr="A picture containing rain, computer&#10;&#10;Description automatically generated">
            <a:extLst>
              <a:ext uri="{FF2B5EF4-FFF2-40B4-BE49-F238E27FC236}">
                <a16:creationId xmlns:a16="http://schemas.microsoft.com/office/drawing/2014/main" id="{B1244823-5FF9-4AA0-A492-280A96FEA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2" y="1688163"/>
            <a:ext cx="3541963" cy="2309759"/>
          </a:xfrm>
          <a:prstGeom prst="rect">
            <a:avLst/>
          </a:prstGeom>
        </p:spPr>
      </p:pic>
      <p:pic>
        <p:nvPicPr>
          <p:cNvPr id="7" name="Picture 6" descr="A picture containing window, light, person, sitting&#10;&#10;Description automatically generated">
            <a:extLst>
              <a:ext uri="{FF2B5EF4-FFF2-40B4-BE49-F238E27FC236}">
                <a16:creationId xmlns:a16="http://schemas.microsoft.com/office/drawing/2014/main" id="{47056E75-FC4E-4556-B730-373E25A2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4279133"/>
            <a:ext cx="3546434" cy="2153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A58E8-D9A6-41FF-9C57-52A12BA8D968}"/>
              </a:ext>
            </a:extLst>
          </p:cNvPr>
          <p:cNvSpPr txBox="1"/>
          <p:nvPr/>
        </p:nvSpPr>
        <p:spPr>
          <a:xfrm>
            <a:off x="5756362" y="1472719"/>
            <a:ext cx="577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Two types of </a:t>
            </a:r>
            <a:r>
              <a:rPr lang="en-GB" sz="2200" dirty="0" err="1"/>
              <a:t>LaDiMo</a:t>
            </a:r>
            <a:r>
              <a:rPr lang="en-GB" sz="2200" dirty="0"/>
              <a:t> device employed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3FDEB08-D3EE-4108-8FDF-12BC18B61A3B}"/>
              </a:ext>
            </a:extLst>
          </p:cNvPr>
          <p:cNvSpPr/>
          <p:nvPr/>
        </p:nvSpPr>
        <p:spPr>
          <a:xfrm>
            <a:off x="8390703" y="1968510"/>
            <a:ext cx="505097" cy="9231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70CF2-73BA-4844-BBCF-BB937A73386B}"/>
              </a:ext>
            </a:extLst>
          </p:cNvPr>
          <p:cNvSpPr txBox="1"/>
          <p:nvPr/>
        </p:nvSpPr>
        <p:spPr>
          <a:xfrm>
            <a:off x="5756360" y="2956522"/>
            <a:ext cx="5773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i="1" dirty="0"/>
              <a:t>micro </a:t>
            </a:r>
            <a:r>
              <a:rPr lang="en-GB" sz="2000" dirty="0"/>
              <a:t>device</a:t>
            </a:r>
          </a:p>
          <a:p>
            <a:pPr lvl="1" algn="ctr"/>
            <a:r>
              <a:rPr lang="en-GB" sz="2000" dirty="0"/>
              <a:t>Less accurate but compact</a:t>
            </a:r>
          </a:p>
          <a:p>
            <a:pPr lvl="1" algn="ctr"/>
            <a:r>
              <a:rPr lang="en-GB" sz="2000" dirty="0"/>
              <a:t>It can guarantee, in general, a good accuracy of the final result and it can be embedded in more complex systems, such as mobile robots or robotic arms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27536-655C-4944-8F0F-F46385D3888B}"/>
              </a:ext>
            </a:extLst>
          </p:cNvPr>
          <p:cNvSpPr txBox="1"/>
          <p:nvPr/>
        </p:nvSpPr>
        <p:spPr>
          <a:xfrm>
            <a:off x="5695408" y="4895514"/>
            <a:ext cx="57737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i="1" dirty="0"/>
              <a:t>4-eye </a:t>
            </a:r>
            <a:r>
              <a:rPr lang="en-GB" sz="2000" dirty="0"/>
              <a:t>device</a:t>
            </a:r>
          </a:p>
          <a:p>
            <a:pPr lvl="1" algn="ctr"/>
            <a:r>
              <a:rPr lang="en-GB" sz="2000" dirty="0"/>
              <a:t>More accurate but bigger footprint</a:t>
            </a:r>
          </a:p>
          <a:p>
            <a:pPr lvl="1" algn="ctr"/>
            <a:r>
              <a:rPr lang="en-GB" sz="2000" dirty="0"/>
              <a:t>High accuracy of the results</a:t>
            </a:r>
          </a:p>
          <a:p>
            <a:pPr lvl="1" algn="ctr"/>
            <a:r>
              <a:rPr lang="en-GB" sz="2000" dirty="0"/>
              <a:t>Can be attached to robust systems that need highly detailed results</a:t>
            </a:r>
          </a:p>
        </p:txBody>
      </p:sp>
    </p:spTree>
    <p:extLst>
      <p:ext uri="{BB962C8B-B14F-4D97-AF65-F5344CB8AC3E}">
        <p14:creationId xmlns:p14="http://schemas.microsoft.com/office/powerpoint/2010/main" val="23059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SGM BASED ALGORITHM</a:t>
            </a:r>
          </a:p>
        </p:txBody>
      </p:sp>
      <p:pic>
        <p:nvPicPr>
          <p:cNvPr id="5" name="Picture 4" descr="A close up of smoke&#10;&#10;Description automatically generated">
            <a:extLst>
              <a:ext uri="{FF2B5EF4-FFF2-40B4-BE49-F238E27FC236}">
                <a16:creationId xmlns:a16="http://schemas.microsoft.com/office/drawing/2014/main" id="{B28BD27C-EB55-4240-95C0-DAC260BA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" y="2287389"/>
            <a:ext cx="5359718" cy="365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DE6C0-3EE4-479D-AF98-7D692E160371}"/>
              </a:ext>
            </a:extLst>
          </p:cNvPr>
          <p:cNvSpPr txBox="1"/>
          <p:nvPr/>
        </p:nvSpPr>
        <p:spPr>
          <a:xfrm>
            <a:off x="6444343" y="1915885"/>
            <a:ext cx="5085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One of the two designed algorithms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957AC90-38D9-43C3-9CCE-D315C3DB4CBD}"/>
              </a:ext>
            </a:extLst>
          </p:cNvPr>
          <p:cNvSpPr/>
          <p:nvPr/>
        </p:nvSpPr>
        <p:spPr>
          <a:xfrm>
            <a:off x="8769504" y="2287389"/>
            <a:ext cx="423835" cy="85353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C4B70-3A30-4CCF-B9DE-97A69D68A712}"/>
              </a:ext>
            </a:extLst>
          </p:cNvPr>
          <p:cNvSpPr txBox="1"/>
          <p:nvPr/>
        </p:nvSpPr>
        <p:spPr>
          <a:xfrm>
            <a:off x="6432696" y="3265715"/>
            <a:ext cx="5097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Strongly related to the standard implementation of the </a:t>
            </a:r>
            <a:r>
              <a:rPr lang="en-GB" sz="2000" dirty="0" err="1"/>
              <a:t>Hirschmüller</a:t>
            </a:r>
            <a:r>
              <a:rPr lang="en-GB" sz="2000" dirty="0"/>
              <a:t> Semi-Global Matching (SGM) method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Main differences: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Generally non continuous disparity levels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Information from the initial point cloud are employed for the estimations of the final dense cloud</a:t>
            </a:r>
          </a:p>
        </p:txBody>
      </p:sp>
    </p:spTree>
    <p:extLst>
      <p:ext uri="{BB962C8B-B14F-4D97-AF65-F5344CB8AC3E}">
        <p14:creationId xmlns:p14="http://schemas.microsoft.com/office/powerpoint/2010/main" val="3863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DERIVATIVE BASED ALGORITHM</a:t>
            </a:r>
          </a:p>
        </p:txBody>
      </p: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E2D7A788-C9F5-44FA-814F-F9D48D22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9" y="2325190"/>
            <a:ext cx="5375351" cy="354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C6A2F-8B16-4E9E-94DA-99F8C8C9AC19}"/>
              </a:ext>
            </a:extLst>
          </p:cNvPr>
          <p:cNvSpPr txBox="1"/>
          <p:nvPr/>
        </p:nvSpPr>
        <p:spPr>
          <a:xfrm>
            <a:off x="6453051" y="2011680"/>
            <a:ext cx="5077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Second of the designed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F29C0-81D6-4158-A851-FC605469EA79}"/>
              </a:ext>
            </a:extLst>
          </p:cNvPr>
          <p:cNvSpPr txBox="1"/>
          <p:nvPr/>
        </p:nvSpPr>
        <p:spPr>
          <a:xfrm>
            <a:off x="6453050" y="2678889"/>
            <a:ext cx="5077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Extremely faster than the SGM-based approach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In comparison it ensures a good accuracy at a relatively low computational cost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It strongly exploits the information coming from the initial point cloud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Implementation is based on the local derivatives among the points of the initial cloud</a:t>
            </a:r>
          </a:p>
        </p:txBody>
      </p:sp>
    </p:spTree>
    <p:extLst>
      <p:ext uri="{BB962C8B-B14F-4D97-AF65-F5344CB8AC3E}">
        <p14:creationId xmlns:p14="http://schemas.microsoft.com/office/powerpoint/2010/main" val="118074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998CC-CD07-41AF-8B86-3C850851E123}"/>
              </a:ext>
            </a:extLst>
          </p:cNvPr>
          <p:cNvSpPr txBox="1"/>
          <p:nvPr/>
        </p:nvSpPr>
        <p:spPr>
          <a:xfrm>
            <a:off x="11530148" y="339635"/>
            <a:ext cx="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2D99C-0406-4F95-8DCD-D34FA43C65AD}"/>
              </a:ext>
            </a:extLst>
          </p:cNvPr>
          <p:cNvSpPr txBox="1"/>
          <p:nvPr/>
        </p:nvSpPr>
        <p:spPr>
          <a:xfrm>
            <a:off x="722811" y="452846"/>
            <a:ext cx="1044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>
                <a:latin typeface="+mj-lt"/>
              </a:rPr>
              <a:t>METHODS AND IMPLEMENATION</a:t>
            </a:r>
          </a:p>
          <a:p>
            <a:pPr algn="ctr"/>
            <a:r>
              <a:rPr lang="en-GB" sz="2600" dirty="0">
                <a:latin typeface="+mj-lt"/>
              </a:rPr>
              <a:t>DERIVATIVE BASED ALGORITHM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9FDD3152-B7B9-4DF6-8F71-F9B77542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59" y="1576551"/>
            <a:ext cx="3643285" cy="2546958"/>
          </a:xfrm>
          <a:prstGeom prst="rect">
            <a:avLst/>
          </a:prstGeom>
        </p:spPr>
      </p:pic>
      <p:pic>
        <p:nvPicPr>
          <p:cNvPr id="10" name="Picture 9" descr="A picture containing air, clock, person&#10;&#10;Description automatically generated">
            <a:extLst>
              <a:ext uri="{FF2B5EF4-FFF2-40B4-BE49-F238E27FC236}">
                <a16:creationId xmlns:a16="http://schemas.microsoft.com/office/drawing/2014/main" id="{E56BA577-E42C-47CC-B961-6239D47A3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42" y="4119369"/>
            <a:ext cx="2714517" cy="2621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9E116-D3B3-4FA2-A124-0383F77D065F}"/>
              </a:ext>
            </a:extLst>
          </p:cNvPr>
          <p:cNvSpPr txBox="1"/>
          <p:nvPr/>
        </p:nvSpPr>
        <p:spPr>
          <a:xfrm>
            <a:off x="6096000" y="2129543"/>
            <a:ext cx="54341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Main idea of the derivative based method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91C3AF3-C049-4332-B223-E9225DCF149F}"/>
              </a:ext>
            </a:extLst>
          </p:cNvPr>
          <p:cNvSpPr/>
          <p:nvPr/>
        </p:nvSpPr>
        <p:spPr>
          <a:xfrm>
            <a:off x="8586652" y="2657167"/>
            <a:ext cx="452846" cy="9046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95512F-EB64-41A5-B189-15EE9679241A}"/>
                  </a:ext>
                </a:extLst>
              </p:cNvPr>
              <p:cNvSpPr txBox="1"/>
              <p:nvPr/>
            </p:nvSpPr>
            <p:spPr>
              <a:xfrm>
                <a:off x="6831873" y="5847181"/>
                <a:ext cx="3962401" cy="557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𝑇𝐿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</m:oMath>
                  </m:oMathPara>
                </a14:m>
                <a:endParaRPr lang="en-GB" sz="1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𝐵𝑅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+(1 −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 ∗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𝑏𝑜𝑡</m:t>
                          </m:r>
                        </m:sub>
                      </m:sSub>
                    </m:oMath>
                  </m:oMathPara>
                </a14:m>
                <a:endParaRPr lang="en-GB" sz="14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95512F-EB64-41A5-B189-15EE96792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873" y="5847181"/>
                <a:ext cx="3962401" cy="557973"/>
              </a:xfrm>
              <a:prstGeom prst="rect">
                <a:avLst/>
              </a:prstGeom>
              <a:blipFill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DBFE56-0B71-4E84-8BA0-602811E090D7}"/>
              </a:ext>
            </a:extLst>
          </p:cNvPr>
          <p:cNvSpPr txBox="1"/>
          <p:nvPr/>
        </p:nvSpPr>
        <p:spPr>
          <a:xfrm>
            <a:off x="6104708" y="3768920"/>
            <a:ext cx="5425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Initial grid defined by </a:t>
            </a:r>
            <a:r>
              <a:rPr lang="en-GB" sz="2000" dirty="0" err="1"/>
              <a:t>LaDiMo</a:t>
            </a:r>
            <a:r>
              <a:rPr lang="en-GB" sz="2000" dirty="0"/>
              <a:t> points is </a:t>
            </a:r>
            <a:r>
              <a:rPr lang="en-GB" sz="2000" i="1" dirty="0"/>
              <a:t>densified</a:t>
            </a:r>
            <a:r>
              <a:rPr lang="en-GB" sz="2000" dirty="0"/>
              <a:t> exploiting entirely the estimations of the internal and external derivatives relative to each one of the points</a:t>
            </a:r>
          </a:p>
          <a:p>
            <a:pPr algn="ctr"/>
            <a:r>
              <a:rPr lang="en-GB" sz="2000" dirty="0"/>
              <a:t>Equations below are examples of how the first step of the estimation is computed</a:t>
            </a:r>
          </a:p>
        </p:txBody>
      </p:sp>
    </p:spTree>
    <p:extLst>
      <p:ext uri="{BB962C8B-B14F-4D97-AF65-F5344CB8AC3E}">
        <p14:creationId xmlns:p14="http://schemas.microsoft.com/office/powerpoint/2010/main" val="305910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908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STRUCTURED LIGHT ASSISTED REAL-TIME STEREO PHOTOGRAMMETRY FOR ROBOTICS AND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LIGHT ASSISTED REAL-TIME STEREO PHOTOGRAMMETRY FOR ROBOTICS AND 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STRUCTURED LIGHT ASSISTED REAL-TIME STEREO PHOTOGRAMMETRY FOR ROBOTICS AND AUTOMATION</dc:title>
  <dc:creator>jacopo losi</dc:creator>
  <cp:lastModifiedBy>jacopo losi</cp:lastModifiedBy>
  <cp:revision>28</cp:revision>
  <dcterms:created xsi:type="dcterms:W3CDTF">2020-07-26T09:52:13Z</dcterms:created>
  <dcterms:modified xsi:type="dcterms:W3CDTF">2020-07-27T11:43:06Z</dcterms:modified>
</cp:coreProperties>
</file>